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85" r:id="rId4"/>
    <p:sldId id="264" r:id="rId5"/>
    <p:sldId id="257" r:id="rId6"/>
    <p:sldId id="258" r:id="rId7"/>
    <p:sldId id="260" r:id="rId8"/>
    <p:sldId id="259" r:id="rId9"/>
    <p:sldId id="262" r:id="rId10"/>
    <p:sldId id="265" r:id="rId11"/>
    <p:sldId id="266" r:id="rId12"/>
    <p:sldId id="268" r:id="rId13"/>
    <p:sldId id="271" r:id="rId14"/>
    <p:sldId id="272" r:id="rId15"/>
    <p:sldId id="273" r:id="rId16"/>
    <p:sldId id="274" r:id="rId17"/>
    <p:sldId id="275" r:id="rId18"/>
    <p:sldId id="284" r:id="rId19"/>
    <p:sldId id="276" r:id="rId20"/>
    <p:sldId id="277" r:id="rId21"/>
    <p:sldId id="280" r:id="rId22"/>
    <p:sldId id="282" r:id="rId23"/>
    <p:sldId id="28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3371-1C49-47DD-A94F-5190EA1331F1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BD627-FCD1-4021-A2B4-5F480836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717032"/>
            <a:ext cx="9144000" cy="242088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Администрация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484785"/>
            <a:ext cx="8640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РЕШЕНИЯ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 00_______ 2021 года № __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Совета депутатов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Сельского поселения«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сельсовет»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автономного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 исполнении местного бюджета за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589240"/>
            <a:ext cx="6948264" cy="12557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ЗР НАО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 ул. Школьная, д. 9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8-818-53-39-202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152400" y="3284984"/>
            <a:ext cx="8991600" cy="273630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1"/>
          <a:ext cx="9036495" cy="5308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634"/>
                <a:gridCol w="3110143"/>
                <a:gridCol w="832087"/>
                <a:gridCol w="1175479"/>
                <a:gridCol w="1028544"/>
                <a:gridCol w="881608"/>
              </a:tblGrid>
              <a:tr h="694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арендуемого 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119%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«Новатор»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 под строительство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12-ти кв.дома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177,1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23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СПК Колхоз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Ерв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150,3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Автомаркет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по договору аренды земельного участка № 08-20/94 от 27.08.2021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  "МФЦ НАО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40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трансформаторные подстанции, линии электропередач, нежилое помещение 6,6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Коммерческий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муниципального жилого фонда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4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пользование жилым помещением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соцнайм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393,6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351,5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351,5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4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МКП Энергия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итогам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48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130,9%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0"/>
          <a:ext cx="9036495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398"/>
                <a:gridCol w="2275122"/>
                <a:gridCol w="1152128"/>
                <a:gridCol w="1296144"/>
                <a:gridCol w="1062563"/>
                <a:gridCol w="845140"/>
              </a:tblGrid>
              <a:tr h="7003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МКП «Энергия»; Кабинет участкового;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КУ  "МФЦ НАО, 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электростанция»;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СПК </a:t>
                      </a:r>
                      <a:r>
                        <a:rPr lang="ru-RU" sz="120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Коопхоз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lang="ru-RU" sz="120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Ерв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коммунальных услуг  по договорам аренды нежилых помещений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4744"/>
          <a:ext cx="9143999" cy="3493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7"/>
                <a:gridCol w="1437403"/>
                <a:gridCol w="1455088"/>
                <a:gridCol w="1306285"/>
                <a:gridCol w="1026366"/>
              </a:tblGrid>
              <a:tr h="7852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509"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Штрафы, санкции, возмещение ущерба.</a:t>
                      </a:r>
                      <a:endParaRPr lang="ru-RU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имущества, находящегося в собственности сельских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791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9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892584"/>
                <a:gridCol w="1015350"/>
                <a:gridCol w="1144890"/>
                <a:gridCol w="1152128"/>
                <a:gridCol w="827581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3 316,0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3666,6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2 996,3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0 982,6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2 982,5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10 632,7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10 530,5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11 886,7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11 362,1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3 640,7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2 596,2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2 227,7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748568"/>
                <a:gridCol w="936104"/>
                <a:gridCol w="1080120"/>
                <a:gridCol w="1074240"/>
                <a:gridCol w="1193501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1 213,8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4" cy="309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857"/>
                <a:gridCol w="868503"/>
                <a:gridCol w="792088"/>
                <a:gridCol w="720080"/>
                <a:gridCol w="1008112"/>
                <a:gridCol w="1080120"/>
                <a:gridCol w="1008112"/>
                <a:gridCol w="1008112"/>
              </a:tblGrid>
              <a:tr h="10705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61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2 351,6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2 610,4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2 040,2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509120"/>
            <a:ext cx="8856984" cy="22322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213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892583"/>
                <a:gridCol w="936104"/>
                <a:gridCol w="1008112"/>
                <a:gridCol w="1002234"/>
                <a:gridCol w="1193502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16 398,6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5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10 872,2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25 734,9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6 755,6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6 675,1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3 801,1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9 166,7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8 535,8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6 800,2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13 646,3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8 113,7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20 774,7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20 189,4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stretch>
            <a:fillRect l="54000" t="5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6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36"/>
                <a:gridCol w="728943"/>
                <a:gridCol w="728943"/>
                <a:gridCol w="728944"/>
                <a:gridCol w="994015"/>
                <a:gridCol w="1060282"/>
                <a:gridCol w="1149883"/>
                <a:gridCol w="120215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4 125,2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3 925,8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2"/>
                <a:gridCol w="864096"/>
                <a:gridCol w="936104"/>
                <a:gridCol w="864096"/>
                <a:gridCol w="1224136"/>
                <a:gridCol w="1152128"/>
                <a:gridCol w="1115615"/>
              </a:tblGrid>
              <a:tr h="114924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97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70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65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79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Проведений спортивных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ЗР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5373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6"/>
                <a:gridCol w="792088"/>
                <a:gridCol w="792088"/>
                <a:gridCol w="936104"/>
                <a:gridCol w="936104"/>
                <a:gridCol w="864096"/>
                <a:gridCol w="8995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2017 - 2019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2018 – 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поддержка  муниципального жилищного фонда 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«Снос домов, признанных в установленном порядке ветхими 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7 810,7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5 836,6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0"/>
          <a:ext cx="9144000" cy="630573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32440"/>
                <a:gridCol w="611560"/>
              </a:tblGrid>
              <a:tr h="29438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Основные показатели прогноза социально-экономического развития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МО"</a:t>
                      </a:r>
                      <a:r>
                        <a:rPr lang="ru-RU" sz="1400" dirty="0" err="1" smtClean="0"/>
                        <a:t>Тельвисочный</a:t>
                      </a:r>
                      <a:r>
                        <a:rPr lang="ru-RU" sz="1400" dirty="0" smtClean="0"/>
                        <a:t> сельсовет"  НАО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........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характеристики местного бюджета ……………………………………………………………………….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местного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Бюджетная терминология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65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доходов местного бюджета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платных услуг и компенсации затрат государства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651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вопросы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оборона. 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– 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Социальная политика. 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значимые проекты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45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 МО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НАО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эффективности муниципальных программ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19-20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Вложения в инвестиции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Публичные слушания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муниципальных программ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/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916832"/>
            <a:ext cx="18722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Оценивалось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268760"/>
            <a:ext cx="3837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Эффективные          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844824"/>
            <a:ext cx="398611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Умеренно эффективные         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5" y="2420888"/>
            <a:ext cx="46085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удовлетворительная         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1" y="2996952"/>
            <a:ext cx="50405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неудовлетворительная      </a:t>
            </a:r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6" idx="3"/>
          </p:cNvCxnSpPr>
          <p:nvPr/>
        </p:nvCxnSpPr>
        <p:spPr>
          <a:xfrm flipV="1">
            <a:off x="2267744" y="1268763"/>
            <a:ext cx="792088" cy="1248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3"/>
          </p:cNvCxnSpPr>
          <p:nvPr/>
        </p:nvCxnSpPr>
        <p:spPr>
          <a:xfrm flipV="1">
            <a:off x="2267744" y="1916835"/>
            <a:ext cx="936104" cy="600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  <a:endCxn id="9" idx="1"/>
          </p:cNvCxnSpPr>
          <p:nvPr/>
        </p:nvCxnSpPr>
        <p:spPr>
          <a:xfrm>
            <a:off x="2267744" y="2516997"/>
            <a:ext cx="1080121" cy="88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>
            <a:off x="2267744" y="2516997"/>
            <a:ext cx="1512168" cy="407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-  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852,7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</a:t>
            </a:r>
          </a:p>
          <a:p>
            <a:r>
              <a:rPr lang="ru-RU" dirty="0" smtClean="0"/>
              <a:t> недополученных доходов или финансовое</a:t>
            </a:r>
          </a:p>
          <a:p>
            <a:r>
              <a:rPr lang="ru-RU" dirty="0" smtClean="0"/>
              <a:t>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</a:t>
            </a:r>
          </a:p>
          <a:p>
            <a:r>
              <a:rPr lang="ru-RU" dirty="0" smtClean="0"/>
              <a:t>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034096" cy="4536504"/>
          </a:xfrm>
        </p:spPr>
        <p:txBody>
          <a:bodyPr>
            <a:noAutofit/>
          </a:bodyPr>
          <a:lstStyle/>
          <a:p>
            <a:pPr algn="just" fontAlgn="base"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 году вложено в инвестиции –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1 117,0 тыс. руб.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/>
              <a:t> - «Приобретена ½ доли жилого дома № 8 по ул. Школьная в с. </a:t>
            </a:r>
            <a:r>
              <a:rPr lang="ru-RU" sz="2400" i="1" dirty="0" err="1" smtClean="0"/>
              <a:t>Тельвиска</a:t>
            </a:r>
            <a:r>
              <a:rPr lang="ru-RU" sz="2400" i="1" dirty="0" smtClean="0"/>
              <a:t> МО «</a:t>
            </a:r>
            <a:r>
              <a:rPr lang="ru-RU" sz="2400" i="1" dirty="0" err="1" smtClean="0"/>
              <a:t>Тельвисочный</a:t>
            </a:r>
            <a:r>
              <a:rPr lang="ru-RU" sz="2400" i="1" dirty="0" smtClean="0"/>
              <a:t> сельсовет» НАО» 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</a:t>
            </a:r>
            <a:r>
              <a:rPr lang="ru-RU" sz="2400" dirty="0" smtClean="0"/>
              <a:t>Выкуплено недвижимое имущество </a:t>
            </a:r>
            <a:r>
              <a:rPr lang="ru-RU" sz="2400" dirty="0" smtClean="0"/>
              <a:t>(</a:t>
            </a:r>
            <a:r>
              <a:rPr lang="ru-RU" sz="2400" dirty="0" smtClean="0"/>
              <a:t>квартира, площадью 31,9 кв.м.) расположенного по адресу: НАО, </a:t>
            </a:r>
            <a:r>
              <a:rPr lang="ru-RU" sz="2400" dirty="0" err="1" smtClean="0"/>
              <a:t>с.Тельвиска</a:t>
            </a:r>
            <a:r>
              <a:rPr lang="ru-RU" sz="2400" dirty="0" smtClean="0"/>
              <a:t>, </a:t>
            </a:r>
            <a:r>
              <a:rPr lang="ru-RU" sz="2400" dirty="0" err="1" smtClean="0"/>
              <a:t>ул.Пустозерская</a:t>
            </a:r>
            <a:r>
              <a:rPr lang="ru-RU" sz="2400" dirty="0" smtClean="0"/>
              <a:t>, д.30, кВ. 8.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476672"/>
            <a:ext cx="305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Публичные слушания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268760"/>
            <a:ext cx="87849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Объявление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марта в 15 часов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здании Администрации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Сельского поселения«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сельсовет»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автономного округа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состоятся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публичные слушания по проекту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«Об исполнении местного бюджета за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решения размещен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официальном сайте Администрации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https://adm-telwiska.ru/verhneemenyu/byudjetdlyagrajdan/publichnieslushaniya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6093296"/>
            <a:ext cx="8856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Постановление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03.03.2022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 опубликовании проекта Решения совета депутатов МО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НАО  «Об исполнении местного бюджета 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год» и проведении публичных слушаний.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5157192"/>
            <a:ext cx="9144000" cy="170080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показатели </a:t>
            </a:r>
          </a:p>
          <a:p>
            <a:pPr algn="ctr"/>
            <a:r>
              <a:rPr lang="ru-RU" dirty="0" smtClean="0"/>
              <a:t>прогноза социально-экономического развития</a:t>
            </a:r>
          </a:p>
          <a:p>
            <a:pPr algn="ctr"/>
            <a:r>
              <a:rPr lang="ru-RU" dirty="0" smtClean="0"/>
              <a:t> </a:t>
            </a:r>
            <a:r>
              <a:rPr lang="ru-RU" dirty="0" smtClean="0"/>
              <a:t>Сельского поселения</a:t>
            </a:r>
            <a:r>
              <a:rPr lang="ru-RU" dirty="0" smtClean="0"/>
              <a:t>"</a:t>
            </a:r>
            <a:r>
              <a:rPr lang="ru-RU" dirty="0" err="1" smtClean="0"/>
              <a:t>Тельвисочный</a:t>
            </a:r>
            <a:r>
              <a:rPr lang="ru-RU" dirty="0" smtClean="0"/>
              <a:t> </a:t>
            </a:r>
            <a:r>
              <a:rPr lang="ru-RU" dirty="0" smtClean="0"/>
              <a:t>сельсовет"  </a:t>
            </a:r>
            <a:r>
              <a:rPr lang="ru-RU" dirty="0" smtClean="0"/>
              <a:t>ЗР НАО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1" y="1596723"/>
          <a:ext cx="8712966" cy="42472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02776"/>
                <a:gridCol w="914538"/>
                <a:gridCol w="884716"/>
                <a:gridCol w="864836"/>
                <a:gridCol w="914538"/>
                <a:gridCol w="914538"/>
                <a:gridCol w="917024"/>
              </a:tblGrid>
              <a:tr h="1315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прогноз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23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2019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2022-202</a:t>
                      </a:r>
                      <a:fld id="{9F7C158A-7A4A-4BC0-B45C-0C1A0D8C0547}" type="slidenum">
                        <a:rPr lang="ru-RU" sz="1000" u="none" strike="noStrike" smtClean="0"/>
                        <a:pPr algn="ctr" fontAlgn="ctr"/>
                        <a:t>3</a:t>
                      </a:fld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Численность населения (среднегодовая)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858/885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858/865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843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Площадь жилого фонда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кв.м.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27605,6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27605,6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25606,4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Протяженность электрических сетей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13 387,32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Количество электростанций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Трансформаторные подстанции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Протяженность ВЛ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метр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/>
                        <a:t>Количество котельных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единиц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теплотрассы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40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</a:t>
                      </a:r>
                      <a:r>
                        <a:rPr lang="ru-RU" sz="1000" u="none" strike="noStrike" dirty="0" smtClean="0"/>
                        <a:t>газораспределительной </a:t>
                      </a:r>
                      <a:r>
                        <a:rPr lang="ru-RU" sz="1000" u="none" strike="noStrike" dirty="0"/>
                        <a:t>поселковой сети  </a:t>
                      </a:r>
                      <a:br>
                        <a:rPr lang="ru-RU" sz="1000" u="none" strike="noStrike" dirty="0"/>
                      </a:b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Деревянные мостовые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Тротуары из брусчатки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1075,0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Пожарные водоемы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Обеспечение первичных мер пожарной безопасности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тыс.руб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41,9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231,0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90,0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93,6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191,2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Водоснабжение (колодцыв с.Тельвиска, д.Устье)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526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км.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детские площадки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спортивные площадки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Памятники воинам ВОВ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Памятники культуры  "Крест обетный"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Малое и среднее предпринимательство, включая микропредприятия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212976"/>
            <a:ext cx="9144000" cy="36450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404664"/>
            <a:ext cx="410445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843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3356992"/>
            <a:ext cx="23042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4797152"/>
            <a:ext cx="15841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5301208"/>
            <a:ext cx="165618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4077072"/>
            <a:ext cx="17281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411760" y="1484784"/>
            <a:ext cx="7920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148064" y="1268760"/>
            <a:ext cx="158417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4048" y="1268760"/>
            <a:ext cx="11521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971600" y="378904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55776" y="3789040"/>
            <a:ext cx="43204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55776" y="3789040"/>
            <a:ext cx="25202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характеристики местного бюджета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7504" y="1700811"/>
          <a:ext cx="8928993" cy="48913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880589"/>
                <a:gridCol w="935835"/>
                <a:gridCol w="1080120"/>
                <a:gridCol w="1080120"/>
                <a:gridCol w="1054137"/>
                <a:gridCol w="965748"/>
                <a:gridCol w="932444"/>
              </a:tblGrid>
              <a:tr h="511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Показатель, тыс.рублей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2019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2020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Утверждено </a:t>
                      </a:r>
                      <a:r>
                        <a:rPr lang="ru-RU" sz="1400" u="none" strike="noStrike" dirty="0" smtClean="0"/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Уточненный план </a:t>
                      </a:r>
                      <a:r>
                        <a:rPr lang="ru-RU" sz="1400" u="none" strike="noStrike" dirty="0" smtClean="0"/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Исполнено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% исполнения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Доходы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62 494,0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56 464,5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+mn-lt"/>
                        </a:rPr>
                        <a:t>51 </a:t>
                      </a:r>
                      <a:r>
                        <a:rPr lang="ru-RU" sz="1400" b="0" i="0" u="none" strike="noStrike" dirty="0" smtClean="0">
                          <a:latin typeface="+mn-lt"/>
                        </a:rPr>
                        <a:t>134,1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80 157,6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78 544,1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98,0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57 648,9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53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273,7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53 966,7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76 598,3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74 378,2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97,1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т.ч. 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окружного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22 744,9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21 913,5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9 951,9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24 347,4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23 558,7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96,8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районного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34 707,5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32 022,9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44 014,8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52 234,9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50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803,5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201,6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6223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от возврата остатков субсидий, субвенций и иных межбюджетных трансфертов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-682,7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4183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Налоговые, неналоговые доходы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4 845,1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3 190,8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167,4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3 559,3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4 165,9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117,0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Расходы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50 358,2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69 281,9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51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134,1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80 341,0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77 666,3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96,7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Профицит</a:t>
                      </a:r>
                      <a:r>
                        <a:rPr lang="ru-RU" sz="1400" u="none" strike="noStrike" dirty="0"/>
                        <a:t>/Дефицит (+/-)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12 135,8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- 12 817,4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183,4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877,8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% дефицита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Источники финансирования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дефицита бюджета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183,4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Изменение остатков на счетах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183,4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Исполнение местного бюджета в </a:t>
            </a:r>
            <a:r>
              <a:rPr lang="ru-RU" sz="2400" dirty="0" smtClean="0"/>
              <a:t>2021 </a:t>
            </a:r>
            <a:r>
              <a:rPr lang="ru-RU" sz="2400" dirty="0" smtClean="0"/>
              <a:t>году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1403648" y="2420888"/>
            <a:ext cx="3024336" cy="302433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75656" y="2780928"/>
            <a:ext cx="2880320" cy="26642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483768" y="4509120"/>
            <a:ext cx="1008112" cy="9361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7504" y="3573016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80 157,6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504" y="51571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дефицит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(-) 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183,4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195736" y="1700808"/>
          <a:ext cx="1584176" cy="432047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4320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ПЛАН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660232" y="1700807"/>
          <a:ext cx="1368152" cy="504057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504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latin typeface="Times New Roman"/>
                        </a:rPr>
                        <a:t>ФАКТ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" name="Овал 24"/>
          <p:cNvSpPr/>
          <p:nvPr/>
        </p:nvSpPr>
        <p:spPr>
          <a:xfrm>
            <a:off x="4644008" y="2420888"/>
            <a:ext cx="2952328" cy="309634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07504" y="2348880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80 341,0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812360" y="2492896"/>
          <a:ext cx="1224136" cy="73152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77 666,3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Овал 29"/>
          <p:cNvSpPr/>
          <p:nvPr/>
        </p:nvSpPr>
        <p:spPr>
          <a:xfrm>
            <a:off x="4716016" y="2852936"/>
            <a:ext cx="2808312" cy="266429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796136" y="4725144"/>
            <a:ext cx="792088" cy="79208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7884368" y="3725416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78 544,1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7956376" y="53095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профицит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877,8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тыс.рублей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107504" y="4221088"/>
            <a:ext cx="42484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(превышение расходов бюджета над его доходами) Принимается решение об источниках покрытия дефицита бюджета: использовать имеющиеся накопления, остатки или привлечь заемные средства.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422108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превышение доходов бюджета над его расходами Необходимо определить, как их использовать: накапливать резервы остатки или погашать долг.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5589240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475656" y="2996952"/>
            <a:ext cx="1924800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1043608" y="2564904"/>
            <a:ext cx="273630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лыбающееся лицо 40"/>
          <p:cNvSpPr/>
          <p:nvPr/>
        </p:nvSpPr>
        <p:spPr>
          <a:xfrm>
            <a:off x="611560" y="2564904"/>
            <a:ext cx="936104" cy="792088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3203848" y="2132856"/>
            <a:ext cx="576064" cy="5040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11560" y="2204864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275857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652120" y="3149352"/>
            <a:ext cx="2088232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508104" y="2636912"/>
            <a:ext cx="2664296" cy="10801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Улыбающееся лицо 49"/>
          <p:cNvSpPr/>
          <p:nvPr/>
        </p:nvSpPr>
        <p:spPr>
          <a:xfrm>
            <a:off x="5436096" y="2060848"/>
            <a:ext cx="864096" cy="64807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1" name="Улыбающееся лицо 50"/>
          <p:cNvSpPr/>
          <p:nvPr/>
        </p:nvSpPr>
        <p:spPr>
          <a:xfrm>
            <a:off x="7524328" y="2564904"/>
            <a:ext cx="1152128" cy="1008112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1628800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812360" y="2276872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6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080120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Прямоугольник 34"/>
          <p:cNvSpPr/>
          <p:nvPr/>
        </p:nvSpPr>
        <p:spPr>
          <a:xfrm>
            <a:off x="1691680" y="260648"/>
            <a:ext cx="712879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Автономного Округа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планировался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доходов местного бюджета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86409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232" y="404664"/>
            <a:ext cx="93610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78 544,1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98%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0" y="1628800"/>
            <a:ext cx="255577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172,8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116,8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2915817" y="1628800"/>
            <a:ext cx="2088231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1 993,1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117,3%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5580112" y="1628800"/>
            <a:ext cx="2952328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74 378,2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97,1%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348880"/>
            <a:ext cx="194421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1 079,5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126,6%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-Акцизы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555,5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101,9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совокупный доход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130,7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238,5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имущество физических лиц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53,7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120,7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Земельный налог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352,8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98,4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Государственная пошлина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5,2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106,1%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2348880"/>
            <a:ext cx="2232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993,6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130,9%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249,7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Штрафы,санкции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693,5 тыс.руб. 100,4%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Доходы от продажи материальных и нематериальных активов 56,0 тыс. руб.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Прочие 0,3 тыс. руб.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2348880"/>
            <a:ext cx="295232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-Дотации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13 014,0 тыс.руб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 100%.,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т.ч.: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окружного бюджета – 2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197,2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т. р.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районного бюджета – 10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816,8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т. р.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-Субсидии 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7 084,9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-Субвенции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14 276,6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-Иные межбюджетные трансферты –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39 986,7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-Прочие безвозмездные поступления 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16,0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2096</Words>
  <Application>Microsoft Office PowerPoint</Application>
  <PresentationFormat>Экран (4:3)</PresentationFormat>
  <Paragraphs>853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в 2021 году вложено в инвестиции – 1 117,0 тыс. руб..  - «Приобретена ½ доли жилого дома № 8 по ул. Школьная в с. Тельвиска МО «Тельвисочный сельсовет» НАО»   - Выкуплено недвижимое имущество (квартира, площадью 31,9 кв.м.) расположенного по адресу: НАО, с.Тельвиска, ул.Пустозерская, д.30, кВ. 8.  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</cp:lastModifiedBy>
  <cp:revision>322</cp:revision>
  <dcterms:created xsi:type="dcterms:W3CDTF">2019-02-15T14:09:04Z</dcterms:created>
  <dcterms:modified xsi:type="dcterms:W3CDTF">2022-03-05T07:29:04Z</dcterms:modified>
</cp:coreProperties>
</file>